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7" r:id="rId3"/>
    <p:sldId id="281" r:id="rId4"/>
    <p:sldId id="283" r:id="rId5"/>
    <p:sldId id="282" r:id="rId6"/>
    <p:sldId id="285" r:id="rId7"/>
    <p:sldId id="278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FFB229"/>
    <a:srgbClr val="860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1A02A-80D8-4B07-8EE1-6859F9A90878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81E6C-B02D-49BA-9A4C-B3FC0102655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54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1E6C-B02D-49BA-9A4C-B3FC0102655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765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1E6C-B02D-49BA-9A4C-B3FC0102655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63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1E6C-B02D-49BA-9A4C-B3FC0102655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43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1E6C-B02D-49BA-9A4C-B3FC0102655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28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1E6C-B02D-49BA-9A4C-B3FC0102655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027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81E6C-B02D-49BA-9A4C-B3FC0102655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853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6D9831B-8000-4605-AF2C-4D31548C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BD01DE99-AB31-4391-BBE8-EA42F0DA2C9E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36F035-B971-4F9C-AD63-48B2D9169C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60715" y="2466801"/>
            <a:ext cx="9138458" cy="1911927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Title</a:t>
            </a:r>
            <a:r>
              <a:rPr lang="pt-PT" dirty="0"/>
              <a:t> of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presentation</a:t>
            </a:r>
            <a:endParaRPr lang="pt-PT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534379B0-DE11-4898-932C-C66F33EC7B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5173" y="4547610"/>
            <a:ext cx="9144000" cy="6166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 err="1"/>
              <a:t>Subtitle</a:t>
            </a:r>
            <a:r>
              <a:rPr lang="pt-PT" dirty="0"/>
              <a:t> </a:t>
            </a:r>
            <a:r>
              <a:rPr lang="pt-PT" dirty="0" err="1"/>
              <a:t>here</a:t>
            </a:r>
            <a:r>
              <a:rPr lang="pt-PT" dirty="0"/>
              <a:t>,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needed</a:t>
            </a:r>
            <a:endParaRPr lang="pt-PT" dirty="0"/>
          </a:p>
        </p:txBody>
      </p:sp>
      <p:sp>
        <p:nvSpPr>
          <p:cNvPr id="9" name="Marcador de Posição do Texto 9">
            <a:extLst>
              <a:ext uri="{FF2B5EF4-FFF2-40B4-BE49-F238E27FC236}">
                <a16:creationId xmlns:a16="http://schemas.microsoft.com/office/drawing/2014/main" id="{7431C4F0-6A73-44C2-A1A3-28D609C8B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5173" y="5264482"/>
            <a:ext cx="4703885" cy="4397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Date/ </a:t>
            </a:r>
            <a:r>
              <a:rPr lang="pt-PT" dirty="0" err="1"/>
              <a:t>event</a:t>
            </a:r>
            <a:r>
              <a:rPr lang="pt-PT" dirty="0"/>
              <a:t> </a:t>
            </a:r>
            <a:r>
              <a:rPr lang="pt-PT" dirty="0" err="1"/>
              <a:t>info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4972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46341F8-0E1E-4818-8B37-E92EDFE29A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1276" y="1963554"/>
            <a:ext cx="9665676" cy="2930891"/>
          </a:xfrm>
          <a:prstGeom prst="rect">
            <a:avLst/>
          </a:prstGeom>
        </p:spPr>
        <p:txBody>
          <a:bodyPr anchor="b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PT" dirty="0" err="1"/>
              <a:t>Thank</a:t>
            </a:r>
            <a:r>
              <a:rPr lang="pt-PT" dirty="0"/>
              <a:t> </a:t>
            </a:r>
            <a:r>
              <a:rPr lang="pt-PT" dirty="0" err="1"/>
              <a:t>you</a:t>
            </a:r>
            <a:endParaRPr lang="pt-PT" dirty="0"/>
          </a:p>
        </p:txBody>
      </p:sp>
      <p:sp>
        <p:nvSpPr>
          <p:cNvPr id="4" name="Marcador de Posição do Número do Diapositivo 8">
            <a:extLst>
              <a:ext uri="{FF2B5EF4-FFF2-40B4-BE49-F238E27FC236}">
                <a16:creationId xmlns:a16="http://schemas.microsoft.com/office/drawing/2014/main" id="{0D7D651F-C4CA-42E6-8F15-1380C14A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BD01DE99-AB31-4391-BBE8-EA42F0DA2C9E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81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rtium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80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F089ABE-E680-4531-A599-8711181E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BD01DE99-AB31-4391-BBE8-EA42F0DA2C9E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2BD9AF32-8AA9-4711-A679-3BCE9D1E7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919" y="1215958"/>
            <a:ext cx="10407650" cy="4751286"/>
          </a:xfrm>
          <a:prstGeom prst="rect">
            <a:avLst/>
          </a:prstGeom>
        </p:spPr>
        <p:txBody>
          <a:bodyPr/>
          <a:lstStyle>
            <a:lvl2pPr marL="914400" indent="-457200">
              <a:buFont typeface="+mj-lt"/>
              <a:buAutoNum type="arabicPeriod"/>
              <a:defRPr>
                <a:solidFill>
                  <a:srgbClr val="4D4D4D"/>
                </a:solidFill>
                <a:latin typeface="+mj-lt"/>
              </a:defRPr>
            </a:lvl2pPr>
          </a:lstStyle>
          <a:p>
            <a:pPr lvl="1"/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here</a:t>
            </a:r>
            <a:r>
              <a:rPr lang="pt-PT" dirty="0"/>
              <a:t> to </a:t>
            </a:r>
            <a:r>
              <a:rPr lang="pt-PT" dirty="0" err="1"/>
              <a:t>start</a:t>
            </a:r>
            <a:r>
              <a:rPr lang="pt-PT" dirty="0"/>
              <a:t> </a:t>
            </a:r>
            <a:r>
              <a:rPr lang="pt-PT" dirty="0" err="1"/>
              <a:t>your</a:t>
            </a:r>
            <a:r>
              <a:rPr lang="pt-PT" dirty="0"/>
              <a:t> </a:t>
            </a:r>
            <a:r>
              <a:rPr lang="pt-PT" dirty="0" err="1"/>
              <a:t>index</a:t>
            </a:r>
            <a:endParaRPr lang="pt-PT" dirty="0"/>
          </a:p>
          <a:p>
            <a:pPr lvl="1"/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here</a:t>
            </a:r>
            <a:r>
              <a:rPr lang="pt-PT" dirty="0"/>
              <a:t> to </a:t>
            </a:r>
            <a:r>
              <a:rPr lang="pt-PT" dirty="0" err="1"/>
              <a:t>write</a:t>
            </a:r>
            <a:r>
              <a:rPr lang="pt-PT" dirty="0"/>
              <a:t> </a:t>
            </a:r>
            <a:r>
              <a:rPr lang="pt-PT" dirty="0" err="1"/>
              <a:t>your</a:t>
            </a:r>
            <a:r>
              <a:rPr lang="pt-PT" dirty="0"/>
              <a:t> </a:t>
            </a:r>
            <a:r>
              <a:rPr lang="pt-PT" dirty="0" err="1"/>
              <a:t>index</a:t>
            </a:r>
            <a:endParaRPr lang="pt-PT" dirty="0"/>
          </a:p>
          <a:p>
            <a:pPr lvl="1"/>
            <a:endParaRPr lang="pt-PT" dirty="0"/>
          </a:p>
        </p:txBody>
      </p:sp>
      <p:sp>
        <p:nvSpPr>
          <p:cNvPr id="8" name="Marcador de Posição do Texto 9">
            <a:extLst>
              <a:ext uri="{FF2B5EF4-FFF2-40B4-BE49-F238E27FC236}">
                <a16:creationId xmlns:a16="http://schemas.microsoft.com/office/drawing/2014/main" id="{21248BE3-6719-47F3-9C56-AF93FD5A36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3919" y="430888"/>
            <a:ext cx="10407650" cy="5488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 b="1">
                <a:solidFill>
                  <a:srgbClr val="8600E9"/>
                </a:solidFill>
              </a:defRPr>
            </a:lvl1pPr>
          </a:lstStyle>
          <a:p>
            <a:pPr lvl="0"/>
            <a:r>
              <a:rPr lang="pt-PT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95190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f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720F228-C089-4BC0-82CC-2B5E7950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BD01DE99-AB31-4391-BBE8-EA42F0DA2C9E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B58A389-AA59-4B38-ACD0-0CC2953C4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5963" y="2807781"/>
            <a:ext cx="7155873" cy="1747593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rgbClr val="8600E9"/>
                </a:solidFill>
                <a:latin typeface="+mn-lt"/>
              </a:defRPr>
            </a:lvl1pPr>
          </a:lstStyle>
          <a:p>
            <a:r>
              <a:rPr lang="pt-PT" dirty="0" err="1"/>
              <a:t>Title</a:t>
            </a:r>
            <a:r>
              <a:rPr lang="pt-PT" dirty="0"/>
              <a:t> of </a:t>
            </a:r>
            <a:r>
              <a:rPr lang="pt-PT" dirty="0" err="1"/>
              <a:t>section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6770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f Section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63D6EBA-37C2-45AC-ADFC-B32E8D46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BD01DE99-AB31-4391-BBE8-EA42F0DA2C9E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C8B991E-7CE4-46CD-8671-AB54D1C2E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7950" y="2161309"/>
            <a:ext cx="7342332" cy="1690399"/>
          </a:xfrm>
          <a:prstGeom prst="rect">
            <a:avLst/>
          </a:prstGeo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PT" dirty="0" err="1"/>
              <a:t>Title</a:t>
            </a:r>
            <a:r>
              <a:rPr lang="pt-PT" dirty="0"/>
              <a:t> of </a:t>
            </a:r>
            <a:r>
              <a:rPr lang="pt-PT" dirty="0" err="1"/>
              <a:t>section</a:t>
            </a:r>
            <a:endParaRPr lang="pt-PT" dirty="0"/>
          </a:p>
        </p:txBody>
      </p:sp>
      <p:sp>
        <p:nvSpPr>
          <p:cNvPr id="11" name="Marcador de Posição do Texto 2">
            <a:extLst>
              <a:ext uri="{FF2B5EF4-FFF2-40B4-BE49-F238E27FC236}">
                <a16:creationId xmlns:a16="http://schemas.microsoft.com/office/drawing/2014/main" id="{82D7F8D7-A141-4B28-8EAA-B9F8B88F7E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917949" y="3851708"/>
            <a:ext cx="7342331" cy="1000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dirty="0" err="1"/>
              <a:t>Subtitle</a:t>
            </a:r>
            <a:r>
              <a:rPr lang="pt-PT" dirty="0"/>
              <a:t> of </a:t>
            </a:r>
            <a:r>
              <a:rPr lang="pt-PT" dirty="0" err="1"/>
              <a:t>section</a:t>
            </a:r>
            <a:r>
              <a:rPr lang="pt-PT" dirty="0"/>
              <a:t>,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needed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9412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3324D54-5E18-4571-A12C-EAABEF5A8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740" y="397144"/>
            <a:ext cx="10515600" cy="61072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D4D4D"/>
                </a:solidFill>
                <a:latin typeface="+mn-lt"/>
              </a:defRPr>
            </a:lvl1pPr>
          </a:lstStyle>
          <a:p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here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a </a:t>
            </a:r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48AB2329-1EB2-4CA2-A986-520130BBD8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1740" y="1291347"/>
            <a:ext cx="10515600" cy="4798168"/>
          </a:xfrm>
          <a:prstGeom prst="rect">
            <a:avLst/>
          </a:prstGeom>
        </p:spPr>
        <p:txBody>
          <a:bodyPr/>
          <a:lstStyle>
            <a:lvl1pPr marL="354013" indent="-354013">
              <a:buClr>
                <a:srgbClr val="8600E9"/>
              </a:buClr>
              <a:defRPr sz="2400">
                <a:solidFill>
                  <a:srgbClr val="4D4D4D"/>
                </a:solidFill>
                <a:latin typeface="+mn-lt"/>
              </a:defRPr>
            </a:lvl1pPr>
            <a:lvl2pPr marL="806450" indent="-349250">
              <a:buClr>
                <a:srgbClr val="8600E9"/>
              </a:buClr>
              <a:defRPr sz="2400" b="0">
                <a:solidFill>
                  <a:srgbClr val="4D4D4D"/>
                </a:solidFill>
              </a:defRPr>
            </a:lvl2pPr>
            <a:lvl3pPr marL="1258888" indent="-344488">
              <a:buClr>
                <a:srgbClr val="8600E9"/>
              </a:buClr>
              <a:defRPr sz="2400" b="0">
                <a:solidFill>
                  <a:srgbClr val="4D4D4D"/>
                </a:solidFill>
              </a:defRPr>
            </a:lvl3pPr>
            <a:lvl4pPr marL="1700213" indent="-328613">
              <a:buClr>
                <a:srgbClr val="8600E9"/>
              </a:buClr>
              <a:defRPr sz="2400" b="0">
                <a:solidFill>
                  <a:srgbClr val="4D4D4D"/>
                </a:solidFill>
              </a:defRPr>
            </a:lvl4pPr>
            <a:lvl5pPr marL="2152650" indent="-323850">
              <a:buClr>
                <a:srgbClr val="8600E9"/>
              </a:buClr>
              <a:defRPr sz="2400" b="0">
                <a:solidFill>
                  <a:srgbClr val="4D4D4D"/>
                </a:solidFill>
              </a:defRPr>
            </a:lvl5pPr>
          </a:lstStyle>
          <a:p>
            <a:pPr lvl="0"/>
            <a:r>
              <a:rPr lang="pt-PT" dirty="0" err="1"/>
              <a:t>Write</a:t>
            </a:r>
            <a:r>
              <a:rPr lang="pt-PT" dirty="0"/>
              <a:t> </a:t>
            </a:r>
            <a:r>
              <a:rPr lang="pt-PT" dirty="0" err="1"/>
              <a:t>your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bullets</a:t>
            </a:r>
            <a:endParaRPr lang="pt-PT" dirty="0"/>
          </a:p>
          <a:p>
            <a:pPr lvl="0"/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</p:txBody>
      </p:sp>
      <p:sp>
        <p:nvSpPr>
          <p:cNvPr id="5" name="Marcador de Posição do Número do Diapositivo 8">
            <a:extLst>
              <a:ext uri="{FF2B5EF4-FFF2-40B4-BE49-F238E27FC236}">
                <a16:creationId xmlns:a16="http://schemas.microsoft.com/office/drawing/2014/main" id="{58A8CAC9-AE8A-43B1-8AE6-602C2CD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BD01DE99-AB31-4391-BBE8-EA42F0DA2C9E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44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3324D54-5E18-4571-A12C-EAABEF5A8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740" y="397144"/>
            <a:ext cx="10515600" cy="61072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D4D4D"/>
                </a:solidFill>
                <a:latin typeface="+mn-lt"/>
              </a:defRPr>
            </a:lvl1pPr>
          </a:lstStyle>
          <a:p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here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a </a:t>
            </a:r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48AB2329-1EB2-4CA2-A986-520130BBD8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1740" y="1291347"/>
            <a:ext cx="10515600" cy="4798168"/>
          </a:xfrm>
          <a:prstGeom prst="rect">
            <a:avLst/>
          </a:prstGeom>
        </p:spPr>
        <p:txBody>
          <a:bodyPr/>
          <a:lstStyle>
            <a:lvl1pPr marL="354013" indent="-354013">
              <a:buClr>
                <a:srgbClr val="8600E9"/>
              </a:buClr>
              <a:defRPr sz="2400">
                <a:solidFill>
                  <a:srgbClr val="4D4D4D"/>
                </a:solidFill>
                <a:latin typeface="+mn-lt"/>
              </a:defRPr>
            </a:lvl1pPr>
            <a:lvl2pPr marL="806450" indent="-349250">
              <a:buClr>
                <a:srgbClr val="8600E9"/>
              </a:buClr>
              <a:defRPr sz="2400" b="0">
                <a:solidFill>
                  <a:srgbClr val="4D4D4D"/>
                </a:solidFill>
              </a:defRPr>
            </a:lvl2pPr>
            <a:lvl3pPr marL="1258888" indent="-344488">
              <a:buClr>
                <a:srgbClr val="8600E9"/>
              </a:buClr>
              <a:defRPr sz="2400" b="0">
                <a:solidFill>
                  <a:srgbClr val="4D4D4D"/>
                </a:solidFill>
              </a:defRPr>
            </a:lvl3pPr>
            <a:lvl4pPr marL="1700213" indent="-328613">
              <a:buClr>
                <a:srgbClr val="8600E9"/>
              </a:buClr>
              <a:defRPr sz="2400" b="0">
                <a:solidFill>
                  <a:srgbClr val="4D4D4D"/>
                </a:solidFill>
              </a:defRPr>
            </a:lvl4pPr>
            <a:lvl5pPr marL="2152650" indent="-323850">
              <a:buClr>
                <a:srgbClr val="8600E9"/>
              </a:buClr>
              <a:defRPr sz="2400" b="0">
                <a:solidFill>
                  <a:srgbClr val="4D4D4D"/>
                </a:solidFill>
              </a:defRPr>
            </a:lvl5pPr>
          </a:lstStyle>
          <a:p>
            <a:pPr lvl="0"/>
            <a:r>
              <a:rPr lang="pt-PT" dirty="0" err="1"/>
              <a:t>Write</a:t>
            </a:r>
            <a:r>
              <a:rPr lang="pt-PT" dirty="0"/>
              <a:t> </a:t>
            </a:r>
            <a:r>
              <a:rPr lang="pt-PT" dirty="0" err="1"/>
              <a:t>your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bullets</a:t>
            </a:r>
            <a:endParaRPr lang="pt-PT" dirty="0"/>
          </a:p>
          <a:p>
            <a:pPr lvl="0"/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</p:txBody>
      </p:sp>
      <p:sp>
        <p:nvSpPr>
          <p:cNvPr id="5" name="Marcador de Posição do Número do Diapositivo 8">
            <a:extLst>
              <a:ext uri="{FF2B5EF4-FFF2-40B4-BE49-F238E27FC236}">
                <a16:creationId xmlns:a16="http://schemas.microsoft.com/office/drawing/2014/main" id="{58A8CAC9-AE8A-43B1-8AE6-602C2CD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BD01DE99-AB31-4391-BBE8-EA42F0DA2C9E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638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 + Auth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EFD709-D4AA-4217-96BD-446FFF6F9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66813"/>
            <a:ext cx="10515600" cy="3152268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PT" dirty="0"/>
              <a:t>“</a:t>
            </a:r>
            <a:r>
              <a:rPr lang="pt-PT" dirty="0" err="1"/>
              <a:t>Highlight</a:t>
            </a:r>
            <a:r>
              <a:rPr lang="pt-PT" dirty="0"/>
              <a:t> </a:t>
            </a:r>
            <a:r>
              <a:rPr lang="pt-PT" dirty="0" err="1"/>
              <a:t>phrase</a:t>
            </a:r>
            <a:r>
              <a:rPr lang="pt-PT" dirty="0"/>
              <a:t> </a:t>
            </a: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set </a:t>
            </a:r>
            <a:r>
              <a:rPr lang="pt-PT" dirty="0" err="1"/>
              <a:t>amet</a:t>
            </a:r>
            <a:r>
              <a:rPr lang="pt-PT" dirty="0"/>
              <a:t> </a:t>
            </a:r>
            <a:r>
              <a:rPr lang="pt-PT" dirty="0" err="1"/>
              <a:t>consectetuer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”</a:t>
            </a:r>
          </a:p>
        </p:txBody>
      </p:sp>
      <p:sp>
        <p:nvSpPr>
          <p:cNvPr id="4" name="Marcador de Posição do Texto 2">
            <a:extLst>
              <a:ext uri="{FF2B5EF4-FFF2-40B4-BE49-F238E27FC236}">
                <a16:creationId xmlns:a16="http://schemas.microsoft.com/office/drawing/2014/main" id="{3DFB023A-01EA-4BB6-BA69-8DC91C6F9A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12468"/>
            <a:ext cx="10515600" cy="953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rgbClr val="FFB2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dirty="0" err="1"/>
              <a:t>Author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</a:p>
        </p:txBody>
      </p:sp>
      <p:sp>
        <p:nvSpPr>
          <p:cNvPr id="5" name="Marcador de Posição do Número do Diapositivo 8">
            <a:extLst>
              <a:ext uri="{FF2B5EF4-FFF2-40B4-BE49-F238E27FC236}">
                <a16:creationId xmlns:a16="http://schemas.microsoft.com/office/drawing/2014/main" id="{13A082CB-C29C-4828-9B38-FA656C5B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BD01DE99-AB31-4391-BBE8-EA42F0DA2C9E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7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 +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3B38077-9BD0-4623-8E31-EFE41A66E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64" y="456045"/>
            <a:ext cx="10515600" cy="583045"/>
          </a:xfrm>
          <a:prstGeom prst="rect">
            <a:avLst/>
          </a:prstGeom>
        </p:spPr>
        <p:txBody>
          <a:bodyPr/>
          <a:lstStyle>
            <a:lvl1pPr>
              <a:defRPr sz="3500" b="1">
                <a:solidFill>
                  <a:srgbClr val="4D4D4D"/>
                </a:solidFill>
                <a:latin typeface="+mn-lt"/>
              </a:defRPr>
            </a:lvl1pPr>
          </a:lstStyle>
          <a:p>
            <a:r>
              <a:rPr lang="pt-PT" dirty="0" err="1"/>
              <a:t>Write</a:t>
            </a:r>
            <a:r>
              <a:rPr lang="pt-PT" dirty="0"/>
              <a:t> a </a:t>
            </a:r>
            <a:r>
              <a:rPr lang="pt-PT" dirty="0" err="1"/>
              <a:t>sentence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7" name="Marcador de Posição da Imagem 3">
            <a:extLst>
              <a:ext uri="{FF2B5EF4-FFF2-40B4-BE49-F238E27FC236}">
                <a16:creationId xmlns:a16="http://schemas.microsoft.com/office/drawing/2014/main" id="{7352521F-979B-4F8E-A3FF-C8AE547F75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6102" y="1662950"/>
            <a:ext cx="8519794" cy="3823478"/>
          </a:xfrm>
          <a:prstGeom prst="rect">
            <a:avLst/>
          </a:prstGeom>
          <a:solidFill>
            <a:srgbClr val="4D4D4D"/>
          </a:solidFill>
        </p:spPr>
        <p:txBody>
          <a:bodyPr/>
          <a:lstStyle/>
          <a:p>
            <a:endParaRPr lang="pt-PT" dirty="0"/>
          </a:p>
        </p:txBody>
      </p:sp>
      <p:sp>
        <p:nvSpPr>
          <p:cNvPr id="8" name="Marcador de Posição do Texto 4">
            <a:extLst>
              <a:ext uri="{FF2B5EF4-FFF2-40B4-BE49-F238E27FC236}">
                <a16:creationId xmlns:a16="http://schemas.microsoft.com/office/drawing/2014/main" id="{96E7BB89-1AA4-4F00-834E-DEDCBFEFB7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8462" y="6110288"/>
            <a:ext cx="3775075" cy="382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rgbClr val="4D4D4D"/>
                </a:solidFill>
                <a:latin typeface="+mj-lt"/>
              </a:defRPr>
            </a:lvl1pPr>
          </a:lstStyle>
          <a:p>
            <a:pPr lvl="0"/>
            <a:r>
              <a:rPr lang="pt-PT" dirty="0" err="1"/>
              <a:t>Description</a:t>
            </a:r>
            <a:r>
              <a:rPr lang="pt-PT" dirty="0"/>
              <a:t> of </a:t>
            </a:r>
            <a:r>
              <a:rPr lang="pt-PT" dirty="0" err="1"/>
              <a:t>image</a:t>
            </a:r>
            <a:r>
              <a:rPr lang="pt-PT" dirty="0"/>
              <a:t> </a:t>
            </a:r>
          </a:p>
        </p:txBody>
      </p:sp>
      <p:sp>
        <p:nvSpPr>
          <p:cNvPr id="5" name="Marcador de Posição do Número do Diapositivo 8">
            <a:extLst>
              <a:ext uri="{FF2B5EF4-FFF2-40B4-BE49-F238E27FC236}">
                <a16:creationId xmlns:a16="http://schemas.microsoft.com/office/drawing/2014/main" id="{155F48C7-0DF2-41B1-A6A8-F2B6484E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BD01DE99-AB31-4391-BBE8-EA42F0DA2C9E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45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3324D54-5E18-4571-A12C-EAABEF5A8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388" y="453810"/>
            <a:ext cx="10089947" cy="577507"/>
          </a:xfrm>
          <a:prstGeom prst="rect">
            <a:avLst/>
          </a:prstGeom>
        </p:spPr>
        <p:txBody>
          <a:bodyPr/>
          <a:lstStyle>
            <a:lvl1pPr>
              <a:defRPr sz="3500" b="1">
                <a:solidFill>
                  <a:srgbClr val="4D4D4D"/>
                </a:solidFill>
                <a:latin typeface="+mn-lt"/>
              </a:defRPr>
            </a:lvl1pPr>
          </a:lstStyle>
          <a:p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here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a </a:t>
            </a:r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5" name="Marcador de Posição da Tabela 4">
            <a:extLst>
              <a:ext uri="{FF2B5EF4-FFF2-40B4-BE49-F238E27FC236}">
                <a16:creationId xmlns:a16="http://schemas.microsoft.com/office/drawing/2014/main" id="{A322B6E4-725C-41E5-AE9B-346B7E4A848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623640" y="1474232"/>
            <a:ext cx="8944719" cy="341878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Marcador de Posição do Texto 4">
            <a:extLst>
              <a:ext uri="{FF2B5EF4-FFF2-40B4-BE49-F238E27FC236}">
                <a16:creationId xmlns:a16="http://schemas.microsoft.com/office/drawing/2014/main" id="{3C8D39AE-9472-42A2-9C91-8A5E669FDF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051" y="5582640"/>
            <a:ext cx="3333115" cy="3822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rgbClr val="666666"/>
                </a:solidFill>
                <a:latin typeface="+mj-lt"/>
                <a:cs typeface="Tahoma" panose="020B0604030504040204" charset="0"/>
              </a:defRPr>
            </a:lvl1pPr>
          </a:lstStyle>
          <a:p>
            <a:pPr lvl="0"/>
            <a:r>
              <a:rPr lang="pt-PT" dirty="0" err="1"/>
              <a:t>Description</a:t>
            </a:r>
            <a:r>
              <a:rPr lang="pt-PT" dirty="0"/>
              <a:t> of </a:t>
            </a:r>
            <a:r>
              <a:rPr lang="pt-PT" dirty="0" err="1"/>
              <a:t>table</a:t>
            </a:r>
            <a:endParaRPr lang="pt-PT" dirty="0"/>
          </a:p>
        </p:txBody>
      </p:sp>
      <p:sp>
        <p:nvSpPr>
          <p:cNvPr id="7" name="Marcador de Posição do Número do Diapositivo 8">
            <a:extLst>
              <a:ext uri="{FF2B5EF4-FFF2-40B4-BE49-F238E27FC236}">
                <a16:creationId xmlns:a16="http://schemas.microsoft.com/office/drawing/2014/main" id="{077481BC-9002-4610-9130-4D334ABE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BD01DE99-AB31-4391-BBE8-EA42F0DA2C9E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65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48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60" r:id="rId6"/>
    <p:sldLayoutId id="2147483655" r:id="rId7"/>
    <p:sldLayoutId id="2147483656" r:id="rId8"/>
    <p:sldLayoutId id="2147483659" r:id="rId9"/>
    <p:sldLayoutId id="2147483657" r:id="rId10"/>
    <p:sldLayoutId id="214748365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i4media.e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69DB52C-5CF4-4646-913B-7F626F57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DE99-AB31-4391-BBE8-EA42F0DA2C9E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A5F7FEB-90DE-4B2B-9518-E2549D924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715" y="3080420"/>
            <a:ext cx="9138458" cy="1399346"/>
          </a:xfrm>
        </p:spPr>
        <p:txBody>
          <a:bodyPr/>
          <a:lstStyle/>
          <a:p>
            <a:r>
              <a:rPr lang="de-AT" dirty="0"/>
              <a:t/>
            </a:r>
            <a:br>
              <a:rPr lang="de-AT" dirty="0"/>
            </a:br>
            <a:r>
              <a:rPr lang="en-US" sz="3500" dirty="0"/>
              <a:t> </a:t>
            </a:r>
            <a:r>
              <a:rPr lang="en-US" sz="3500" b="1" dirty="0"/>
              <a:t>Some like it tough: Improving </a:t>
            </a:r>
            <a:r>
              <a:rPr lang="en-US" sz="3500" b="1" dirty="0" smtClean="0"/>
              <a:t/>
            </a:r>
            <a:br>
              <a:rPr lang="en-US" sz="3500" b="1" dirty="0" smtClean="0"/>
            </a:br>
            <a:r>
              <a:rPr lang="en-US" sz="3500" b="1" dirty="0" smtClean="0"/>
              <a:t>model </a:t>
            </a:r>
            <a:r>
              <a:rPr lang="en-US" sz="3500" b="1" dirty="0"/>
              <a:t>generalization via progressively </a:t>
            </a:r>
            <a:r>
              <a:rPr lang="en-US" sz="3500" b="1" dirty="0" smtClean="0"/>
              <a:t/>
            </a:r>
            <a:br>
              <a:rPr lang="en-US" sz="3500" b="1" dirty="0" smtClean="0"/>
            </a:br>
            <a:r>
              <a:rPr lang="en-US" sz="3500" b="1" dirty="0" smtClean="0"/>
              <a:t>increasing </a:t>
            </a:r>
            <a:r>
              <a:rPr lang="en-US" sz="3500" b="1" dirty="0"/>
              <a:t>the training difficulty </a:t>
            </a:r>
            <a:endParaRPr lang="en-GB" sz="35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1365BC8-8579-421A-AE19-3264A1047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5173" y="4567671"/>
            <a:ext cx="9144000" cy="858573"/>
          </a:xfrm>
        </p:spPr>
        <p:txBody>
          <a:bodyPr/>
          <a:lstStyle/>
          <a:p>
            <a:r>
              <a:rPr lang="en-GB" dirty="0" smtClean="0"/>
              <a:t>Hannes Fassold, JOANNEUM RESEARCH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2D4D7AE-61C5-485A-AF14-1DF884D89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5173" y="5264482"/>
            <a:ext cx="5503353" cy="1091868"/>
          </a:xfrm>
        </p:spPr>
        <p:txBody>
          <a:bodyPr>
            <a:normAutofit/>
          </a:bodyPr>
          <a:lstStyle/>
          <a:p>
            <a:r>
              <a:rPr lang="en-GB" dirty="0" smtClean="0"/>
              <a:t>ASPAI 2021</a:t>
            </a:r>
            <a:br>
              <a:rPr lang="en-GB" dirty="0" smtClean="0"/>
            </a:br>
            <a:r>
              <a:rPr lang="en-GB" dirty="0" smtClean="0"/>
              <a:t>November 17-19, 2021</a:t>
            </a:r>
            <a:br>
              <a:rPr lang="en-GB" dirty="0" smtClean="0"/>
            </a:br>
            <a:r>
              <a:rPr lang="en-GB" dirty="0" smtClean="0"/>
              <a:t>Online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91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845A2C9-E0C0-4A17-8718-B07698A2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&amp; Motivation</a:t>
            </a:r>
            <a:endParaRPr lang="en-GB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B1CFF39-C083-441B-B167-3E05D54A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40" y="1291347"/>
            <a:ext cx="10642060" cy="4798168"/>
          </a:xfrm>
        </p:spPr>
        <p:txBody>
          <a:bodyPr/>
          <a:lstStyle/>
          <a:p>
            <a:r>
              <a:rPr lang="en-US" dirty="0" smtClean="0"/>
              <a:t>Adaptive gradient methods (e.g. Adam) are standard now in training</a:t>
            </a:r>
          </a:p>
          <a:p>
            <a:pPr lvl="1"/>
            <a:r>
              <a:rPr lang="en-US" dirty="0" smtClean="0"/>
              <a:t>Advantage: less sensitive to weight initialization and </a:t>
            </a:r>
            <a:r>
              <a:rPr lang="en-US" dirty="0" err="1" smtClean="0"/>
              <a:t>hyperparameter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Disadvantage: do not generalize as well as SGD</a:t>
            </a:r>
          </a:p>
          <a:p>
            <a:r>
              <a:rPr lang="en-US" dirty="0" smtClean="0"/>
              <a:t>Different strategies for increasing generalization capability</a:t>
            </a:r>
          </a:p>
          <a:p>
            <a:pPr lvl="1"/>
            <a:r>
              <a:rPr lang="en-US" dirty="0" smtClean="0"/>
              <a:t>Better d</a:t>
            </a:r>
            <a:r>
              <a:rPr lang="en-US" dirty="0" smtClean="0"/>
              <a:t>ata augmentation, optimizer, use more data,  better learning strategies (e.g. curriculum learning, importance sampling), …</a:t>
            </a:r>
          </a:p>
          <a:p>
            <a:r>
              <a:rPr lang="en-US" dirty="0" smtClean="0"/>
              <a:t>Curriculum learning</a:t>
            </a:r>
          </a:p>
          <a:p>
            <a:pPr lvl="1"/>
            <a:r>
              <a:rPr lang="en-US" dirty="0" err="1" smtClean="0"/>
              <a:t>Mimicks</a:t>
            </a:r>
            <a:r>
              <a:rPr lang="en-US" dirty="0" smtClean="0"/>
              <a:t> learning strategy of humans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irst learn the “easy” stuff, and later on </a:t>
            </a:r>
            <a:br>
              <a:rPr lang="en-US" dirty="0" smtClean="0"/>
            </a:br>
            <a:r>
              <a:rPr lang="en-US" dirty="0" smtClean="0"/>
              <a:t>the more complex / “harder” subjects</a:t>
            </a:r>
          </a:p>
          <a:p>
            <a:pPr lvl="1"/>
            <a:r>
              <a:rPr lang="en-US" dirty="0" smtClean="0"/>
              <a:t>Vast research field with a lot of publications / possible strategies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B4FFEE8-C443-485F-AF4A-550B9071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DE99-AB31-4391-BBE8-EA42F0DA2C9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04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845A2C9-E0C0-4A17-8718-B07698A2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Mini-batch trimming - Idea</a:t>
            </a:r>
            <a:endParaRPr lang="en-GB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B1CFF39-C083-441B-B167-3E05D54A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40" y="1291347"/>
            <a:ext cx="10642060" cy="4798168"/>
          </a:xfrm>
        </p:spPr>
        <p:txBody>
          <a:bodyPr/>
          <a:lstStyle/>
          <a:p>
            <a:r>
              <a:rPr lang="en-US" dirty="0" smtClean="0"/>
              <a:t>A good curriculum strategy is</a:t>
            </a:r>
          </a:p>
          <a:p>
            <a:pPr lvl="1"/>
            <a:r>
              <a:rPr lang="en-US" dirty="0" smtClean="0"/>
              <a:t>general – </a:t>
            </a:r>
            <a:r>
              <a:rPr lang="en-US" dirty="0"/>
              <a:t>works for all kind of models (CNNs, transformers, GANs, </a:t>
            </a:r>
            <a:r>
              <a:rPr lang="en-US" dirty="0" smtClean="0"/>
              <a:t>…)</a:t>
            </a:r>
          </a:p>
          <a:p>
            <a:pPr lvl="1"/>
            <a:r>
              <a:rPr lang="en-US" dirty="0" smtClean="0"/>
              <a:t>minimally invasive – does not change model &amp; training workflow “too much”</a:t>
            </a:r>
          </a:p>
          <a:p>
            <a:r>
              <a:rPr lang="en-US" b="1" dirty="0" smtClean="0"/>
              <a:t>Mini-batch trimming </a:t>
            </a:r>
            <a:r>
              <a:rPr lang="en-US" dirty="0" smtClean="0"/>
              <a:t>to the rescue</a:t>
            </a:r>
          </a:p>
          <a:p>
            <a:pPr lvl="1"/>
            <a:r>
              <a:rPr lang="en-US" dirty="0" smtClean="0"/>
              <a:t>Very simple idea: Calculate the loss for current mini-batch B </a:t>
            </a:r>
            <a:r>
              <a:rPr lang="en-US" b="1" dirty="0" smtClean="0"/>
              <a:t>only </a:t>
            </a:r>
            <a:r>
              <a:rPr lang="en-US" dirty="0" smtClean="0"/>
              <a:t>from the “harder” (more difficult) samples in the current mini-batch </a:t>
            </a:r>
          </a:p>
          <a:p>
            <a:pPr lvl="2"/>
            <a:r>
              <a:rPr lang="en-US" dirty="0" smtClean="0"/>
              <a:t>So the weight update is more focusing on the difficult samples</a:t>
            </a:r>
          </a:p>
          <a:p>
            <a:pPr lvl="2"/>
            <a:r>
              <a:rPr lang="en-US" dirty="0"/>
              <a:t>Take per-sample loss L(</a:t>
            </a:r>
            <a:r>
              <a:rPr lang="en-US" i="1" dirty="0"/>
              <a:t>s</a:t>
            </a:r>
            <a:r>
              <a:rPr lang="en-US" dirty="0"/>
              <a:t>) as estimate of “hardness” of sample </a:t>
            </a:r>
            <a:r>
              <a:rPr lang="en-US" i="1" dirty="0" smtClean="0"/>
              <a:t>s</a:t>
            </a:r>
            <a:endParaRPr lang="en-US" dirty="0" smtClean="0"/>
          </a:p>
          <a:p>
            <a:pPr lvl="2"/>
            <a:r>
              <a:rPr lang="en-US" dirty="0" smtClean="0"/>
              <a:t>Fraction </a:t>
            </a:r>
            <a:r>
              <a:rPr lang="en-US" i="1" dirty="0" smtClean="0"/>
              <a:t>p</a:t>
            </a:r>
            <a:r>
              <a:rPr lang="en-US" dirty="0"/>
              <a:t> </a:t>
            </a:r>
            <a:r>
              <a:rPr lang="en-US" dirty="0" smtClean="0"/>
              <a:t>of “hard” samples is linearly decreased during training,</a:t>
            </a:r>
            <a:br>
              <a:rPr lang="en-US" dirty="0" smtClean="0"/>
            </a:br>
            <a:r>
              <a:rPr lang="en-US" dirty="0" smtClean="0"/>
              <a:t>so training process gets progressively more difficult</a:t>
            </a:r>
          </a:p>
          <a:p>
            <a:pPr lvl="3"/>
            <a:r>
              <a:rPr lang="en-US" i="1" dirty="0" smtClean="0"/>
              <a:t>p = 1.0</a:t>
            </a:r>
            <a:r>
              <a:rPr lang="en-US" dirty="0" smtClean="0"/>
              <a:t> at begin of training and </a:t>
            </a:r>
            <a:r>
              <a:rPr lang="en-US" i="1" dirty="0" smtClean="0"/>
              <a:t>p = 0.2</a:t>
            </a:r>
            <a:r>
              <a:rPr lang="en-US" dirty="0" smtClean="0"/>
              <a:t> at end of training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B4FFEE8-C443-485F-AF4A-550B9071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DE99-AB31-4391-BBE8-EA42F0DA2C9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38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845A2C9-E0C0-4A17-8718-B07698A2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Mini-batch trimming - Implementation</a:t>
            </a:r>
            <a:endParaRPr lang="en-GB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B1CFF39-C083-441B-B167-3E05D54A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40" y="1291347"/>
            <a:ext cx="10642060" cy="4798168"/>
          </a:xfrm>
        </p:spPr>
        <p:txBody>
          <a:bodyPr/>
          <a:lstStyle/>
          <a:p>
            <a:r>
              <a:rPr lang="en-US" dirty="0" smtClean="0"/>
              <a:t>Implementation of mini-batch trimming is very easy</a:t>
            </a:r>
          </a:p>
          <a:p>
            <a:pPr lvl="1"/>
            <a:r>
              <a:rPr lang="en-US" dirty="0" smtClean="0"/>
              <a:t>Only the loss calculation has to be changed slightly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election of the K values with the highest loss in the mini-batch </a:t>
            </a:r>
            <a:br>
              <a:rPr lang="en-US" dirty="0" smtClean="0"/>
            </a:br>
            <a:r>
              <a:rPr lang="en-US" dirty="0" smtClean="0"/>
              <a:t>can be done via </a:t>
            </a:r>
            <a:r>
              <a:rPr lang="en-US" dirty="0" err="1" smtClean="0"/>
              <a:t>pytorch</a:t>
            </a:r>
            <a:r>
              <a:rPr lang="en-US" dirty="0" smtClean="0"/>
              <a:t> function </a:t>
            </a:r>
            <a:r>
              <a:rPr lang="en-US" i="1" dirty="0" err="1" smtClean="0"/>
              <a:t>topk</a:t>
            </a:r>
            <a:endParaRPr lang="en-US" i="1" dirty="0" smtClean="0"/>
          </a:p>
          <a:p>
            <a:pPr lvl="2"/>
            <a:r>
              <a:rPr lang="en-US" i="1" dirty="0" err="1" smtClean="0"/>
              <a:t>topk</a:t>
            </a:r>
            <a:r>
              <a:rPr lang="en-US" dirty="0" smtClean="0"/>
              <a:t> </a:t>
            </a:r>
            <a:r>
              <a:rPr lang="en-US" dirty="0"/>
              <a:t>f</a:t>
            </a:r>
            <a:r>
              <a:rPr lang="en-US" dirty="0" smtClean="0"/>
              <a:t>unction is differentiable</a:t>
            </a:r>
          </a:p>
          <a:p>
            <a:r>
              <a:rPr lang="en-US" dirty="0" smtClean="0"/>
              <a:t>Pseudo-code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B4FFEE8-C443-485F-AF4A-550B9071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DE99-AB31-4391-BBE8-EA42F0DA2C9E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17" y="3877934"/>
            <a:ext cx="9931931" cy="20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9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845A2C9-E0C0-4A17-8718-B07698A2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Experiments &amp; Evaluation - Setup</a:t>
            </a:r>
            <a:endParaRPr lang="en-GB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B1CFF39-C083-441B-B167-3E05D54A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40" y="1291347"/>
            <a:ext cx="10642060" cy="4798168"/>
          </a:xfrm>
        </p:spPr>
        <p:txBody>
          <a:bodyPr/>
          <a:lstStyle/>
          <a:p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3 Standard image classification datasets: SVHN, CIFAR-10 and CIFAR-100</a:t>
            </a:r>
          </a:p>
          <a:p>
            <a:pPr lvl="1"/>
            <a:r>
              <a:rPr lang="en-US" dirty="0" smtClean="0"/>
              <a:t>32x32 pixel images</a:t>
            </a:r>
          </a:p>
          <a:p>
            <a:pPr lvl="1"/>
            <a:r>
              <a:rPr lang="en-US" dirty="0" smtClean="0"/>
              <a:t>10 classes (SVHN, CIFAR-10) and 100 classes (CIFAR-100)</a:t>
            </a:r>
          </a:p>
          <a:p>
            <a:r>
              <a:rPr lang="en-US" dirty="0" smtClean="0"/>
              <a:t>Networks</a:t>
            </a:r>
          </a:p>
          <a:p>
            <a:pPr lvl="1"/>
            <a:r>
              <a:rPr lang="en-US" dirty="0" smtClean="0"/>
              <a:t>Two popular CNNs: ResNet-34, DenseNet-121</a:t>
            </a:r>
          </a:p>
          <a:p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150 epochs</a:t>
            </a:r>
          </a:p>
          <a:p>
            <a:pPr lvl="1"/>
            <a:r>
              <a:rPr lang="en-US" dirty="0"/>
              <a:t>Learning rate decayed by 0.5 at epochs 50 and </a:t>
            </a:r>
            <a:r>
              <a:rPr lang="en-US" dirty="0" smtClean="0"/>
              <a:t>100</a:t>
            </a:r>
          </a:p>
          <a:p>
            <a:pPr lvl="1"/>
            <a:r>
              <a:rPr lang="en-US" dirty="0" smtClean="0"/>
              <a:t>Adam optimizer</a:t>
            </a:r>
          </a:p>
          <a:p>
            <a:pPr lvl="2"/>
            <a:r>
              <a:rPr lang="en-US" dirty="0" smtClean="0"/>
              <a:t>Learning rate 0.001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eight decay 0.0001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B4FFEE8-C443-485F-AF4A-550B9071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DE99-AB31-4391-BBE8-EA42F0DA2C9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845A2C9-E0C0-4A17-8718-B07698A2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Experiments &amp; Evaluation - Results</a:t>
            </a:r>
            <a:endParaRPr lang="en-GB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B1CFF39-C083-441B-B167-3E05D54A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40" y="1291347"/>
            <a:ext cx="10642060" cy="4798168"/>
          </a:xfrm>
        </p:spPr>
        <p:txBody>
          <a:bodyPr/>
          <a:lstStyle/>
          <a:p>
            <a:r>
              <a:rPr lang="en-US" dirty="0" smtClean="0"/>
              <a:t>Performance measure</a:t>
            </a:r>
          </a:p>
          <a:p>
            <a:pPr lvl="1"/>
            <a:r>
              <a:rPr lang="en-US" dirty="0" smtClean="0"/>
              <a:t>Error rate (in %) of the final model on the test set</a:t>
            </a:r>
          </a:p>
          <a:p>
            <a:pPr lvl="1"/>
            <a:r>
              <a:rPr lang="en-US" dirty="0" smtClean="0"/>
              <a:t>Average test error is calculated, over 10 runs with different seed</a:t>
            </a:r>
          </a:p>
          <a:p>
            <a:pPr lvl="1"/>
            <a:r>
              <a:rPr lang="en-US" dirty="0" smtClean="0"/>
              <a:t>Compare training with mini-batch trimming disabled / enabled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Mini-batch trimming improves generalization capability </a:t>
            </a:r>
            <a:br>
              <a:rPr lang="en-US" dirty="0" smtClean="0"/>
            </a:br>
            <a:r>
              <a:rPr lang="en-US" dirty="0" smtClean="0"/>
              <a:t>of trained model in nearly all cases</a:t>
            </a:r>
          </a:p>
          <a:p>
            <a:pPr lvl="2"/>
            <a:r>
              <a:rPr lang="en-US" dirty="0" smtClean="0"/>
              <a:t>Except for DenseNet-121 on CIFAR-10</a:t>
            </a:r>
          </a:p>
          <a:p>
            <a:pPr lvl="1"/>
            <a:r>
              <a:rPr lang="en-US" dirty="0" smtClean="0"/>
              <a:t>Mini-batch trimming brings also a potential</a:t>
            </a:r>
            <a:br>
              <a:rPr lang="en-US" dirty="0" smtClean="0"/>
            </a:br>
            <a:r>
              <a:rPr lang="en-US" dirty="0" smtClean="0"/>
              <a:t>runtime benefit</a:t>
            </a:r>
          </a:p>
          <a:p>
            <a:pPr lvl="2"/>
            <a:r>
              <a:rPr lang="en-US" dirty="0" smtClean="0"/>
              <a:t>But only for models </a:t>
            </a:r>
            <a:r>
              <a:rPr lang="en-US" i="1" dirty="0" smtClean="0"/>
              <a:t>without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BN layer (e.g. Transformers)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B4FFEE8-C443-485F-AF4A-550B9071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DE99-AB31-4391-BBE8-EA42F0DA2C9E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823" y="3746864"/>
            <a:ext cx="4811629" cy="26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845A2C9-E0C0-4A17-8718-B07698A2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B1CFF39-C083-441B-B167-3E05D54A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research leading to these results has received funding from the European Union’s Horizon 2020 research and innovation </a:t>
            </a:r>
            <a:r>
              <a:rPr lang="en-US" dirty="0" err="1"/>
              <a:t>programme</a:t>
            </a:r>
            <a:r>
              <a:rPr lang="en-US" dirty="0"/>
              <a:t> under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grant </a:t>
            </a:r>
            <a:r>
              <a:rPr lang="en-US" dirty="0"/>
              <a:t>agreement </a:t>
            </a:r>
            <a:r>
              <a:rPr lang="en-US" dirty="0" smtClean="0"/>
              <a:t>No</a:t>
            </a:r>
            <a:r>
              <a:rPr lang="en-US" dirty="0"/>
              <a:t>. 951911 - </a:t>
            </a:r>
            <a:r>
              <a:rPr lang="en-US" dirty="0" smtClean="0"/>
              <a:t>AI4Media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ai4media.eu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3"/>
            <a:endParaRPr lang="en-GB" dirty="0" smtClean="0"/>
          </a:p>
          <a:p>
            <a:endParaRPr lang="en-GB" dirty="0" smtClean="0"/>
          </a:p>
          <a:p>
            <a:pPr lvl="2"/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B4FFEE8-C443-485F-AF4A-550B9071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DE99-AB31-4391-BBE8-EA42F0DA2C9E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01" y="3938329"/>
            <a:ext cx="3528490" cy="2151186"/>
          </a:xfrm>
          <a:prstGeom prst="rect">
            <a:avLst/>
          </a:prstGeom>
        </p:spPr>
      </p:pic>
      <p:pic>
        <p:nvPicPr>
          <p:cNvPr id="11" name="Picture 9" descr="e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14" y="4437721"/>
            <a:ext cx="221103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4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6011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o 5">
      <a:dk1>
        <a:sysClr val="windowText" lastClr="000000"/>
      </a:dk1>
      <a:lt1>
        <a:sysClr val="window" lastClr="FFFFFF"/>
      </a:lt1>
      <a:dk2>
        <a:srgbClr val="44546A"/>
      </a:dk2>
      <a:lt2>
        <a:srgbClr val="FFB229"/>
      </a:lt2>
      <a:accent1>
        <a:srgbClr val="8600E9"/>
      </a:accent1>
      <a:accent2>
        <a:srgbClr val="ED7D31"/>
      </a:accent2>
      <a:accent3>
        <a:srgbClr val="A5A5A5"/>
      </a:accent3>
      <a:accent4>
        <a:srgbClr val="FFC000"/>
      </a:accent4>
      <a:accent5>
        <a:srgbClr val="666666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Breitbild</PresentationFormat>
  <Paragraphs>114</Paragraphs>
  <Slides>8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Tema do Office</vt:lpstr>
      <vt:lpstr>  Some like it tough: Improving  model generalization via progressively  increasing the training difficulty </vt:lpstr>
      <vt:lpstr>Introduction &amp; Motivation</vt:lpstr>
      <vt:lpstr>Mini-batch trimming - Idea</vt:lpstr>
      <vt:lpstr>Mini-batch trimming - Implementation</vt:lpstr>
      <vt:lpstr>Experiments &amp; Evaluation - Setup</vt:lpstr>
      <vt:lpstr>Experiments &amp; Evaluation - Results</vt:lpstr>
      <vt:lpstr>Acknowledgements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Asus</dc:creator>
  <cp:lastModifiedBy>Fassold, Hannes</cp:lastModifiedBy>
  <cp:revision>143</cp:revision>
  <dcterms:created xsi:type="dcterms:W3CDTF">2020-09-25T10:28:58Z</dcterms:created>
  <dcterms:modified xsi:type="dcterms:W3CDTF">2021-11-11T14:27:23Z</dcterms:modified>
</cp:coreProperties>
</file>